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  <p:sldMasterId id="2147483661" r:id="rId2"/>
  </p:sldMasterIdLst>
  <p:notesMasterIdLst>
    <p:notesMasterId r:id="rId43"/>
  </p:notesMasterIdLst>
  <p:handoutMasterIdLst>
    <p:handoutMasterId r:id="rId44"/>
  </p:handoutMasterIdLst>
  <p:sldIdLst>
    <p:sldId id="505" r:id="rId3"/>
    <p:sldId id="506" r:id="rId4"/>
    <p:sldId id="507" r:id="rId5"/>
    <p:sldId id="508" r:id="rId6"/>
    <p:sldId id="510" r:id="rId7"/>
    <p:sldId id="511" r:id="rId8"/>
    <p:sldId id="556" r:id="rId9"/>
    <p:sldId id="557" r:id="rId10"/>
    <p:sldId id="558" r:id="rId11"/>
    <p:sldId id="548" r:id="rId12"/>
    <p:sldId id="554" r:id="rId13"/>
    <p:sldId id="555" r:id="rId14"/>
    <p:sldId id="523" r:id="rId15"/>
    <p:sldId id="524" r:id="rId16"/>
    <p:sldId id="525" r:id="rId17"/>
    <p:sldId id="526" r:id="rId18"/>
    <p:sldId id="527" r:id="rId19"/>
    <p:sldId id="528" r:id="rId20"/>
    <p:sldId id="529" r:id="rId21"/>
    <p:sldId id="532" r:id="rId22"/>
    <p:sldId id="534" r:id="rId23"/>
    <p:sldId id="530" r:id="rId24"/>
    <p:sldId id="531" r:id="rId25"/>
    <p:sldId id="535" r:id="rId26"/>
    <p:sldId id="536" r:id="rId27"/>
    <p:sldId id="537" r:id="rId28"/>
    <p:sldId id="538" r:id="rId29"/>
    <p:sldId id="539" r:id="rId30"/>
    <p:sldId id="541" r:id="rId31"/>
    <p:sldId id="542" r:id="rId32"/>
    <p:sldId id="543" r:id="rId33"/>
    <p:sldId id="544" r:id="rId34"/>
    <p:sldId id="545" r:id="rId35"/>
    <p:sldId id="546" r:id="rId36"/>
    <p:sldId id="547" r:id="rId37"/>
    <p:sldId id="549" r:id="rId38"/>
    <p:sldId id="550" r:id="rId39"/>
    <p:sldId id="551" r:id="rId40"/>
    <p:sldId id="552" r:id="rId41"/>
    <p:sldId id="553" r:id="rId42"/>
  </p:sldIdLst>
  <p:sldSz cx="9144000" cy="5143500" type="screen16x9"/>
  <p:notesSz cx="6797675" cy="9926638"/>
  <p:embeddedFontLst>
    <p:embeddedFont>
      <p:font typeface="Arial Unicode MS" panose="020B0604020202020204" charset="-128"/>
      <p:regular r:id="rId45"/>
    </p:embeddedFont>
    <p:embeddedFont>
      <p:font typeface="Calibri" panose="020F0502020204030204" pitchFamily="34" charset="0"/>
      <p:regular r:id="rId46"/>
      <p:bold r:id="rId47"/>
      <p:italic r:id="rId48"/>
      <p:boldItalic r:id="rId49"/>
    </p:embeddedFont>
    <p:embeddedFont>
      <p:font typeface="Roboto Slab" panose="020B0604020202020204" charset="0"/>
      <p:regular r:id="rId50"/>
      <p:bold r:id="rId51"/>
    </p:embeddedFont>
    <p:embeddedFont>
      <p:font typeface="Source Sans Pro" panose="020B0503030403020204" pitchFamily="34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81BA"/>
    <a:srgbClr val="85B4D9"/>
    <a:srgbClr val="E2EDF6"/>
    <a:srgbClr val="0091EA"/>
    <a:srgbClr val="38A9EF"/>
    <a:srgbClr val="93D0F6"/>
    <a:srgbClr val="2DA4EE"/>
    <a:srgbClr val="2C618B"/>
    <a:srgbClr val="1D405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8375E50-35A0-4EDE-972E-47D87FCDD355}">
  <a:tblStyle styleId="{A8375E50-35A0-4EDE-972E-47D87FCDD3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Estilo com Tema 1 - Ênfas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Estilo Claro 2 - Ênfas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49" autoAdjust="0"/>
    <p:restoredTop sz="99467" autoAdjust="0"/>
  </p:normalViewPr>
  <p:slideViewPr>
    <p:cSldViewPr>
      <p:cViewPr varScale="1">
        <p:scale>
          <a:sx n="90" d="100"/>
          <a:sy n="90" d="100"/>
        </p:scale>
        <p:origin x="688" y="52"/>
      </p:cViewPr>
      <p:guideLst>
        <p:guide orient="horz" pos="2160"/>
        <p:guide pos="2880"/>
        <p:guide orient="horz" pos="1621"/>
      </p:guideLst>
    </p:cSldViewPr>
  </p:slideViewPr>
  <p:outlineViewPr>
    <p:cViewPr>
      <p:scale>
        <a:sx n="33" d="100"/>
        <a:sy n="33" d="100"/>
      </p:scale>
      <p:origin x="0" y="-1845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396"/>
    </p:cViewPr>
  </p:sorterViewPr>
  <p:notesViewPr>
    <p:cSldViewPr>
      <p:cViewPr varScale="1">
        <p:scale>
          <a:sx n="47" d="100"/>
          <a:sy n="47" d="100"/>
        </p:scale>
        <p:origin x="2792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theme" Target="theme/theme1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4.fntdata"/><Relationship Id="rId56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font" Target="fonts/font2.fntdata"/><Relationship Id="rId59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5.fntdata"/><Relationship Id="rId57" Type="http://schemas.openxmlformats.org/officeDocument/2006/relationships/viewProps" Target="viewProps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ADA21D-E309-4BA5-98FA-21CF20EBA7AC}" type="datetimeFigureOut">
              <a:rPr lang="pt-BR" smtClean="0"/>
              <a:t>18/01/2023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87C3E-7AE4-43BE-AC06-35B5BD8390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04190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8745608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8" y="1020268"/>
            <a:ext cx="5807400" cy="1159875"/>
          </a:xfrm>
          <a:prstGeom prst="rect">
            <a:avLst/>
          </a:prstGeom>
        </p:spPr>
        <p:txBody>
          <a:bodyPr spcFirstLastPara="1" wrap="square" lIns="81599" tIns="81599" rIns="81599" bIns="81599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97625" y="4649963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454376" y="4229101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27730" y="3448174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677052" y="4933406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972226" y="475050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79639" y="2530109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311843" y="593638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6324" y="1004906"/>
            <a:ext cx="253800" cy="19035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104500" y="3722333"/>
            <a:ext cx="190200" cy="142875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03951" y="4241001"/>
            <a:ext cx="190200" cy="142875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96315" y="1493174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738053" y="203494"/>
            <a:ext cx="253800" cy="19035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71664" y="1878372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4271587" y="356128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729219" y="4595585"/>
            <a:ext cx="253800" cy="190575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Picture 2" descr="Credenciamento SENAI-PB - Login">
            <a:extLst>
              <a:ext uri="{FF2B5EF4-FFF2-40B4-BE49-F238E27FC236}">
                <a16:creationId xmlns:a16="http://schemas.microsoft.com/office/drawing/2014/main" id="{822EB18F-4FCB-44A3-B3DB-708BD528516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713" y="33470"/>
            <a:ext cx="1129783" cy="378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CF074AD-5A0D-40B4-813D-34862D7DF200}"/>
              </a:ext>
            </a:extLst>
          </p:cNvPr>
          <p:cNvSpPr/>
          <p:nvPr userDrawn="1"/>
        </p:nvSpPr>
        <p:spPr>
          <a:xfrm>
            <a:off x="1" y="-1"/>
            <a:ext cx="9144000" cy="685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6F6D66-F2F9-4BF4-99F9-B1BA1142497F}"/>
              </a:ext>
            </a:extLst>
          </p:cNvPr>
          <p:cNvSpPr/>
          <p:nvPr userDrawn="1"/>
        </p:nvSpPr>
        <p:spPr>
          <a:xfrm>
            <a:off x="1" y="5094517"/>
            <a:ext cx="9144000" cy="489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69359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BAAB49C-82D6-462D-8630-09F94CD9C293}"/>
              </a:ext>
            </a:extLst>
          </p:cNvPr>
          <p:cNvSpPr/>
          <p:nvPr userDrawn="1"/>
        </p:nvSpPr>
        <p:spPr>
          <a:xfrm>
            <a:off x="1" y="2"/>
            <a:ext cx="9144000" cy="4898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8D265AB-C1BD-4CEB-AE14-D0E6C976BF8A}"/>
              </a:ext>
            </a:extLst>
          </p:cNvPr>
          <p:cNvSpPr/>
          <p:nvPr userDrawn="1"/>
        </p:nvSpPr>
        <p:spPr>
          <a:xfrm>
            <a:off x="542109" y="218804"/>
            <a:ext cx="7889966" cy="579014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373C4845-8216-4B2A-A66E-536E74678B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F96AC6-9B82-47F8-82E6-EA6FB9EA9653}"/>
              </a:ext>
            </a:extLst>
          </p:cNvPr>
          <p:cNvSpPr/>
          <p:nvPr userDrawn="1"/>
        </p:nvSpPr>
        <p:spPr>
          <a:xfrm>
            <a:off x="1" y="5094517"/>
            <a:ext cx="9144000" cy="489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428404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681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19375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Freeform 44">
            <a:extLst>
              <a:ext uri="{FF2B5EF4-FFF2-40B4-BE49-F238E27FC236}">
                <a16:creationId xmlns:a16="http://schemas.microsoft.com/office/drawing/2014/main" id="{C07FBD2D-6A89-414D-85F9-7BB69D5020BD}"/>
              </a:ext>
            </a:extLst>
          </p:cNvPr>
          <p:cNvSpPr>
            <a:spLocks noChangeAspect="1"/>
          </p:cNvSpPr>
          <p:nvPr/>
        </p:nvSpPr>
        <p:spPr>
          <a:xfrm>
            <a:off x="6456027" y="1093052"/>
            <a:ext cx="2186681" cy="11781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7" name="Freeform 44">
            <a:extLst>
              <a:ext uri="{FF2B5EF4-FFF2-40B4-BE49-F238E27FC236}">
                <a16:creationId xmlns:a16="http://schemas.microsoft.com/office/drawing/2014/main" id="{B11ECC53-3D93-4507-89DA-7C96C5F98371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511189" y="1793140"/>
            <a:ext cx="2186681" cy="11781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5B2F270D-6127-4230-AAA0-00D1740544F6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1358917" y="1897247"/>
            <a:ext cx="969945" cy="969945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1FCAD4D1-1D22-4C76-A670-F8AC37A106D2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838178" y="1197159"/>
            <a:ext cx="969945" cy="969945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Freeform 44">
            <a:extLst>
              <a:ext uri="{FF2B5EF4-FFF2-40B4-BE49-F238E27FC236}">
                <a16:creationId xmlns:a16="http://schemas.microsoft.com/office/drawing/2014/main" id="{C3AF9648-F60B-452B-86AC-AB13E224D3FD}"/>
              </a:ext>
            </a:extLst>
          </p:cNvPr>
          <p:cNvSpPr>
            <a:spLocks noChangeAspect="1"/>
          </p:cNvSpPr>
          <p:nvPr userDrawn="1"/>
        </p:nvSpPr>
        <p:spPr>
          <a:xfrm>
            <a:off x="3529420" y="3236178"/>
            <a:ext cx="2186681" cy="11781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ADE84C9C-AE4C-4919-85E3-27955132D9EC}"/>
              </a:ext>
            </a:extLst>
          </p:cNvPr>
          <p:cNvSpPr>
            <a:spLocks noGrp="1"/>
          </p:cNvSpPr>
          <p:nvPr>
            <p:ph type="pic" sz="quarter" idx="61" hasCustomPrompt="1"/>
          </p:nvPr>
        </p:nvSpPr>
        <p:spPr>
          <a:xfrm>
            <a:off x="3902095" y="3340285"/>
            <a:ext cx="969945" cy="969945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4609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B178950-6460-489A-86E8-DA7944855983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1406726" y="1364312"/>
            <a:ext cx="7194958" cy="1984497"/>
          </a:xfrm>
          <a:custGeom>
            <a:avLst/>
            <a:gdLst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0 w 6913722"/>
              <a:gd name="connsiteY3" fmla="*/ 1800200 h 1800200"/>
              <a:gd name="connsiteX4" fmla="*/ 0 w 6913722"/>
              <a:gd name="connsiteY4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103257 w 6913722"/>
              <a:gd name="connsiteY3" fmla="*/ 1791789 h 1800200"/>
              <a:gd name="connsiteX4" fmla="*/ 0 w 6913722"/>
              <a:gd name="connsiteY4" fmla="*/ 1800200 h 1800200"/>
              <a:gd name="connsiteX5" fmla="*/ 0 w 6913722"/>
              <a:gd name="connsiteY5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489151 w 6913722"/>
              <a:gd name="connsiteY3" fmla="*/ 1800178 h 1800200"/>
              <a:gd name="connsiteX4" fmla="*/ 1103257 w 6913722"/>
              <a:gd name="connsiteY4" fmla="*/ 1791789 h 1800200"/>
              <a:gd name="connsiteX5" fmla="*/ 0 w 6913722"/>
              <a:gd name="connsiteY5" fmla="*/ 1800200 h 1800200"/>
              <a:gd name="connsiteX6" fmla="*/ 0 w 6913722"/>
              <a:gd name="connsiteY6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489151 w 6913722"/>
              <a:gd name="connsiteY3" fmla="*/ 1800178 h 1800200"/>
              <a:gd name="connsiteX4" fmla="*/ 1287815 w 6913722"/>
              <a:gd name="connsiteY4" fmla="*/ 1791789 h 1800200"/>
              <a:gd name="connsiteX5" fmla="*/ 1103257 w 6913722"/>
              <a:gd name="connsiteY5" fmla="*/ 1791789 h 1800200"/>
              <a:gd name="connsiteX6" fmla="*/ 0 w 6913722"/>
              <a:gd name="connsiteY6" fmla="*/ 1800200 h 1800200"/>
              <a:gd name="connsiteX7" fmla="*/ 0 w 6913722"/>
              <a:gd name="connsiteY7" fmla="*/ 0 h 1800200"/>
              <a:gd name="connsiteX0" fmla="*/ 0 w 6913722"/>
              <a:gd name="connsiteY0" fmla="*/ 0 h 1951179"/>
              <a:gd name="connsiteX1" fmla="*/ 6913722 w 6913722"/>
              <a:gd name="connsiteY1" fmla="*/ 0 h 1951179"/>
              <a:gd name="connsiteX2" fmla="*/ 6913722 w 6913722"/>
              <a:gd name="connsiteY2" fmla="*/ 1800200 h 1951179"/>
              <a:gd name="connsiteX3" fmla="*/ 1489151 w 6913722"/>
              <a:gd name="connsiteY3" fmla="*/ 1800178 h 1951179"/>
              <a:gd name="connsiteX4" fmla="*/ 1296204 w 6913722"/>
              <a:gd name="connsiteY4" fmla="*/ 1951179 h 1951179"/>
              <a:gd name="connsiteX5" fmla="*/ 1103257 w 6913722"/>
              <a:gd name="connsiteY5" fmla="*/ 1791789 h 1951179"/>
              <a:gd name="connsiteX6" fmla="*/ 0 w 6913722"/>
              <a:gd name="connsiteY6" fmla="*/ 1800200 h 1951179"/>
              <a:gd name="connsiteX7" fmla="*/ 0 w 6913722"/>
              <a:gd name="connsiteY7" fmla="*/ 0 h 1951179"/>
              <a:gd name="connsiteX0" fmla="*/ 0 w 6913722"/>
              <a:gd name="connsiteY0" fmla="*/ 0 h 2002718"/>
              <a:gd name="connsiteX1" fmla="*/ 6913722 w 6913722"/>
              <a:gd name="connsiteY1" fmla="*/ 0 h 2002718"/>
              <a:gd name="connsiteX2" fmla="*/ 6913722 w 6913722"/>
              <a:gd name="connsiteY2" fmla="*/ 1800200 h 2002718"/>
              <a:gd name="connsiteX3" fmla="*/ 1489151 w 6913722"/>
              <a:gd name="connsiteY3" fmla="*/ 1800178 h 2002718"/>
              <a:gd name="connsiteX4" fmla="*/ 1303214 w 6913722"/>
              <a:gd name="connsiteY4" fmla="*/ 2002718 h 2002718"/>
              <a:gd name="connsiteX5" fmla="*/ 1103257 w 6913722"/>
              <a:gd name="connsiteY5" fmla="*/ 1791789 h 2002718"/>
              <a:gd name="connsiteX6" fmla="*/ 0 w 6913722"/>
              <a:gd name="connsiteY6" fmla="*/ 1800200 h 2002718"/>
              <a:gd name="connsiteX7" fmla="*/ 0 w 6913722"/>
              <a:gd name="connsiteY7" fmla="*/ 0 h 2002718"/>
              <a:gd name="connsiteX0" fmla="*/ 0 w 6913722"/>
              <a:gd name="connsiteY0" fmla="*/ 0 h 2002718"/>
              <a:gd name="connsiteX1" fmla="*/ 6913722 w 6913722"/>
              <a:gd name="connsiteY1" fmla="*/ 0 h 2002718"/>
              <a:gd name="connsiteX2" fmla="*/ 6913722 w 6913722"/>
              <a:gd name="connsiteY2" fmla="*/ 1800200 h 2002718"/>
              <a:gd name="connsiteX3" fmla="*/ 1489151 w 6913722"/>
              <a:gd name="connsiteY3" fmla="*/ 1800178 h 2002718"/>
              <a:gd name="connsiteX4" fmla="*/ 1289193 w 6913722"/>
              <a:gd name="connsiteY4" fmla="*/ 2002718 h 2002718"/>
              <a:gd name="connsiteX5" fmla="*/ 1103257 w 6913722"/>
              <a:gd name="connsiteY5" fmla="*/ 1791789 h 2002718"/>
              <a:gd name="connsiteX6" fmla="*/ 0 w 6913722"/>
              <a:gd name="connsiteY6" fmla="*/ 1800200 h 2002718"/>
              <a:gd name="connsiteX7" fmla="*/ 0 w 6913722"/>
              <a:gd name="connsiteY7" fmla="*/ 0 h 2002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13722" h="2002718">
                <a:moveTo>
                  <a:pt x="0" y="0"/>
                </a:moveTo>
                <a:lnTo>
                  <a:pt x="6913722" y="0"/>
                </a:lnTo>
                <a:lnTo>
                  <a:pt x="6913722" y="1800200"/>
                </a:lnTo>
                <a:lnTo>
                  <a:pt x="1489151" y="1800178"/>
                </a:lnTo>
                <a:lnTo>
                  <a:pt x="1289193" y="2002718"/>
                </a:lnTo>
                <a:lnTo>
                  <a:pt x="1103257" y="1791789"/>
                </a:lnTo>
                <a:lnTo>
                  <a:pt x="0" y="18002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612102" rtl="0" eaLnBrk="1" fontAlgn="auto" latinLnBrk="0" hangingPunct="1">
              <a:lnSpc>
                <a:spcPct val="90000"/>
              </a:lnSpc>
              <a:spcBef>
                <a:spcPts val="67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612102" rtl="0" eaLnBrk="1" fontAlgn="auto" latinLnBrk="0" hangingPunct="1">
              <a:lnSpc>
                <a:spcPct val="90000"/>
              </a:lnSpc>
              <a:spcBef>
                <a:spcPts val="67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0AE06E-08A3-48B7-8322-CE3798623A8B}"/>
              </a:ext>
            </a:extLst>
          </p:cNvPr>
          <p:cNvSpPr/>
          <p:nvPr userDrawn="1"/>
        </p:nvSpPr>
        <p:spPr>
          <a:xfrm>
            <a:off x="1" y="1364316"/>
            <a:ext cx="1406726" cy="179248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lvl="0" algn="ctr"/>
            <a:endParaRPr lang="en-US" sz="120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A708D5EC-6A83-4792-81FB-2ECCB0ABE2A2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7211562" y="3297734"/>
            <a:ext cx="1390124" cy="12528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DD53BE75-DFE8-4D1E-89D4-0824C71EED78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5678036" y="3297734"/>
            <a:ext cx="1390124" cy="12528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93642239-33D4-4D2F-AC90-7781FC846D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4706217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3723FA40-FCE6-4B16-AF36-281B510020E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550098" y="1344458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98B135-3ED1-42E9-A42D-5B4F7F10C237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550098" y="2158798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B0371065-5281-4086-9A62-2FB24E56E50B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550098" y="2973138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1805CC9B-AA32-4069-B262-3DA21DB7FF55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550098" y="3787476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EAF47A72-6930-4058-A5F2-8E8A5F1A5B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133979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514C0E-C202-46C1-9852-BA3E45CA02B3}"/>
              </a:ext>
            </a:extLst>
          </p:cNvPr>
          <p:cNvSpPr/>
          <p:nvPr userDrawn="1"/>
        </p:nvSpPr>
        <p:spPr>
          <a:xfrm>
            <a:off x="6986860" y="2407028"/>
            <a:ext cx="1620001" cy="1079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202D61-F30B-4228-A377-5750CAA2B9B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986860" y="1329783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423E02-128E-42A1-8953-2DE50A51FCF9}"/>
              </a:ext>
            </a:extLst>
          </p:cNvPr>
          <p:cNvSpPr/>
          <p:nvPr userDrawn="1"/>
        </p:nvSpPr>
        <p:spPr>
          <a:xfrm>
            <a:off x="5366860" y="3484369"/>
            <a:ext cx="1620001" cy="1079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6F87C8A-190B-4FCA-A7E1-913DC2A32AA2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6986860" y="3484369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AA0A630E-93DB-487F-929A-17764764CDB1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5366700" y="2407028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11B731-17ED-4D6F-800A-73D3A14C3992}"/>
              </a:ext>
            </a:extLst>
          </p:cNvPr>
          <p:cNvSpPr/>
          <p:nvPr userDrawn="1"/>
        </p:nvSpPr>
        <p:spPr>
          <a:xfrm>
            <a:off x="5366860" y="1329783"/>
            <a:ext cx="1620001" cy="1079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746A58-880F-470E-AAFB-4D7CB30D2CF6}"/>
              </a:ext>
            </a:extLst>
          </p:cNvPr>
          <p:cNvSpPr/>
          <p:nvPr userDrawn="1"/>
        </p:nvSpPr>
        <p:spPr>
          <a:xfrm>
            <a:off x="3746540" y="2407028"/>
            <a:ext cx="1620001" cy="1079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BD37972-1F7F-4C9E-A6D4-C90E3B8369F0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3746178" y="3484369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E23BEDE-B250-40DE-8D39-C0803D8CC43A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2126375" y="2407028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3AFCEB-A5C6-4DD3-BD22-AE741EDA18AE}"/>
              </a:ext>
            </a:extLst>
          </p:cNvPr>
          <p:cNvSpPr/>
          <p:nvPr userDrawn="1"/>
        </p:nvSpPr>
        <p:spPr>
          <a:xfrm>
            <a:off x="506215" y="2407028"/>
            <a:ext cx="1620001" cy="1079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B5DC6E82-1C6B-48EE-8DA8-170A8B2427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666944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748D85DA-55FA-483F-AB10-C7570C4473F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31880" y="1108781"/>
            <a:ext cx="153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1F59985C-8D83-4C2F-A77E-74098774603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931880" y="2340449"/>
            <a:ext cx="153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9FFF4ED5-B4BB-4511-BAAB-643117CC539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31880" y="3572091"/>
            <a:ext cx="153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1EFECA9-E86B-4786-893E-598AACF581C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37283" y="2340449"/>
            <a:ext cx="126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34EDB837-B580-4594-B731-E5003B3041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75000" y="2340449"/>
            <a:ext cx="126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357A188-0C12-42C9-978C-C9C96AE2112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1848" y="1324776"/>
            <a:ext cx="1539000" cy="86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CDAEB8-C380-4585-AF5E-9239B85467FF}"/>
              </a:ext>
            </a:extLst>
          </p:cNvPr>
          <p:cNvSpPr/>
          <p:nvPr userDrawn="1"/>
        </p:nvSpPr>
        <p:spPr>
          <a:xfrm>
            <a:off x="4" y="2340442"/>
            <a:ext cx="4860847" cy="1163018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3F0EDCD-8042-4D71-BF31-EA988202BFCC}"/>
              </a:ext>
            </a:extLst>
          </p:cNvPr>
          <p:cNvSpPr/>
          <p:nvPr userDrawn="1"/>
        </p:nvSpPr>
        <p:spPr>
          <a:xfrm>
            <a:off x="3321848" y="2184576"/>
            <a:ext cx="1539000" cy="81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F4A05E-6641-4664-BFC0-C9825CBA2DD2}"/>
              </a:ext>
            </a:extLst>
          </p:cNvPr>
          <p:cNvSpPr/>
          <p:nvPr userDrawn="1"/>
        </p:nvSpPr>
        <p:spPr>
          <a:xfrm>
            <a:off x="4931880" y="2184576"/>
            <a:ext cx="1539000" cy="81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4DE6A5E-4942-4403-9E96-15A90E9769CC}"/>
              </a:ext>
            </a:extLst>
          </p:cNvPr>
          <p:cNvSpPr/>
          <p:nvPr userDrawn="1"/>
        </p:nvSpPr>
        <p:spPr>
          <a:xfrm>
            <a:off x="4931880" y="3422461"/>
            <a:ext cx="1539000" cy="81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1AA1FC-A026-419C-BCC1-A178BDFD1AED}"/>
              </a:ext>
            </a:extLst>
          </p:cNvPr>
          <p:cNvSpPr/>
          <p:nvPr userDrawn="1"/>
        </p:nvSpPr>
        <p:spPr>
          <a:xfrm>
            <a:off x="4931880" y="4652085"/>
            <a:ext cx="1539000" cy="81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A4A0FF-3048-41CF-8C3B-89DDC877F673}"/>
              </a:ext>
            </a:extLst>
          </p:cNvPr>
          <p:cNvSpPr/>
          <p:nvPr userDrawn="1"/>
        </p:nvSpPr>
        <p:spPr>
          <a:xfrm>
            <a:off x="6538441" y="3422461"/>
            <a:ext cx="1269000" cy="81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A162D9-B8DB-43D5-9501-BB93810F4E35}"/>
              </a:ext>
            </a:extLst>
          </p:cNvPr>
          <p:cNvSpPr/>
          <p:nvPr userDrawn="1"/>
        </p:nvSpPr>
        <p:spPr>
          <a:xfrm>
            <a:off x="7875000" y="3422461"/>
            <a:ext cx="1269000" cy="81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9EB979E4-AE0D-438C-A9FB-60544B69CD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808643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069D14A-5371-4906-93E3-B1811A107B4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5"/>
            <a:ext cx="9144000" cy="4921068"/>
          </a:xfrm>
          <a:custGeom>
            <a:avLst/>
            <a:gdLst>
              <a:gd name="connsiteX0" fmla="*/ 0 w 12192000"/>
              <a:gd name="connsiteY0" fmla="*/ 0 h 6561423"/>
              <a:gd name="connsiteX1" fmla="*/ 12192000 w 12192000"/>
              <a:gd name="connsiteY1" fmla="*/ 0 h 6561423"/>
              <a:gd name="connsiteX2" fmla="*/ 12192000 w 12192000"/>
              <a:gd name="connsiteY2" fmla="*/ 2455328 h 6561423"/>
              <a:gd name="connsiteX3" fmla="*/ 9675392 w 12192000"/>
              <a:gd name="connsiteY3" fmla="*/ 3302886 h 6561423"/>
              <a:gd name="connsiteX4" fmla="*/ 10157317 w 12192000"/>
              <a:gd name="connsiteY4" fmla="*/ 4390513 h 6561423"/>
              <a:gd name="connsiteX5" fmla="*/ 8230254 w 12192000"/>
              <a:gd name="connsiteY5" fmla="*/ 3789588 h 6561423"/>
              <a:gd name="connsiteX6" fmla="*/ 0 w 12192000"/>
              <a:gd name="connsiteY6" fmla="*/ 6561423 h 656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561423">
                <a:moveTo>
                  <a:pt x="0" y="0"/>
                </a:moveTo>
                <a:lnTo>
                  <a:pt x="12192000" y="0"/>
                </a:lnTo>
                <a:lnTo>
                  <a:pt x="12192000" y="2455328"/>
                </a:lnTo>
                <a:lnTo>
                  <a:pt x="9675392" y="3302886"/>
                </a:lnTo>
                <a:lnTo>
                  <a:pt x="10157317" y="4390513"/>
                </a:lnTo>
                <a:lnTo>
                  <a:pt x="8230254" y="3789588"/>
                </a:lnTo>
                <a:lnTo>
                  <a:pt x="0" y="656142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81613" tIns="40805" rIns="81613" bIns="40805" anchor="ctr">
            <a:noAutofit/>
          </a:bodyPr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0168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5" y="308125"/>
            <a:ext cx="7571701" cy="702675"/>
          </a:xfrm>
          <a:prstGeom prst="rect">
            <a:avLst/>
          </a:prstGeom>
        </p:spPr>
        <p:txBody>
          <a:bodyPr spcFirstLastPara="1" wrap="square" lIns="81599" tIns="81599" rIns="81599" bIns="81599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5" y="1261708"/>
            <a:ext cx="7571701" cy="3573675"/>
          </a:xfrm>
          <a:prstGeom prst="rect">
            <a:avLst/>
          </a:prstGeom>
        </p:spPr>
        <p:txBody>
          <a:bodyPr spcFirstLastPara="1" wrap="square" lIns="81599" tIns="81599" rIns="81599" bIns="81599" anchor="t" anchorCtr="0"/>
          <a:lstStyle>
            <a:lvl1pPr marL="408058" lvl="0" indent="-374053">
              <a:spcBef>
                <a:spcPts val="536"/>
              </a:spcBef>
              <a:spcAft>
                <a:spcPts val="0"/>
              </a:spcAft>
              <a:buSzPts val="3000"/>
              <a:buChar char="◎"/>
              <a:defRPr/>
            </a:lvl1pPr>
            <a:lvl2pPr marL="816116" lvl="1" indent="-340048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224172" lvl="2" indent="-340048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632233" lvl="3" indent="-306045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040288" lvl="4" indent="-306045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448346" lvl="5" indent="-306045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2856402" lvl="6" indent="-306045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264460" lvl="7" indent="-306045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3672518" lvl="8" indent="-306045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5" y="4749854"/>
            <a:ext cx="548700" cy="393750"/>
          </a:xfrm>
          <a:prstGeom prst="rect">
            <a:avLst/>
          </a:prstGeom>
        </p:spPr>
        <p:txBody>
          <a:bodyPr spcFirstLastPara="1" wrap="square" lIns="81599" tIns="81599" rIns="81599" bIns="81599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84586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184050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0922667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92615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265509" y="848702"/>
            <a:ext cx="2670576" cy="405192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900"/>
          </a:p>
        </p:txBody>
      </p:sp>
      <p:sp>
        <p:nvSpPr>
          <p:cNvPr id="4" name="Rounded Rectangle 3"/>
          <p:cNvSpPr/>
          <p:nvPr userDrawn="1"/>
        </p:nvSpPr>
        <p:spPr>
          <a:xfrm>
            <a:off x="398956" y="1010625"/>
            <a:ext cx="115401" cy="37614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900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2292887" y="957490"/>
            <a:ext cx="514386" cy="51386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9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533778" y="1229029"/>
            <a:ext cx="1674186" cy="390184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533778" y="1600565"/>
            <a:ext cx="1674186" cy="544072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540924" y="4353607"/>
            <a:ext cx="1674000" cy="236295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540922" y="3377331"/>
            <a:ext cx="2037972" cy="959570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9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19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2416554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그림 개체 틀 61">
            <a:extLst>
              <a:ext uri="{FF2B5EF4-FFF2-40B4-BE49-F238E27FC236}">
                <a16:creationId xmlns:a16="http://schemas.microsoft.com/office/drawing/2014/main" id="{772C6E91-257C-4021-A28B-037BCE470B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54474" y="737241"/>
            <a:ext cx="3870907" cy="3669030"/>
          </a:xfrm>
          <a:custGeom>
            <a:avLst/>
            <a:gdLst>
              <a:gd name="connsiteX0" fmla="*/ 2101392 w 5161209"/>
              <a:gd name="connsiteY0" fmla="*/ 4079246 h 4892039"/>
              <a:gd name="connsiteX1" fmla="*/ 2054783 w 5161209"/>
              <a:gd name="connsiteY1" fmla="*/ 4533672 h 4892039"/>
              <a:gd name="connsiteX2" fmla="*/ 2469834 w 5161209"/>
              <a:gd name="connsiteY2" fmla="*/ 4346639 h 4892039"/>
              <a:gd name="connsiteX3" fmla="*/ 1648092 w 5161209"/>
              <a:gd name="connsiteY3" fmla="*/ 3634476 h 4892039"/>
              <a:gd name="connsiteX4" fmla="*/ 1752285 w 5161209"/>
              <a:gd name="connsiteY4" fmla="*/ 4079244 h 4892039"/>
              <a:gd name="connsiteX5" fmla="*/ 2083610 w 5161209"/>
              <a:gd name="connsiteY5" fmla="*/ 3767038 h 4892039"/>
              <a:gd name="connsiteX6" fmla="*/ 668202 w 5161209"/>
              <a:gd name="connsiteY6" fmla="*/ 3334067 h 4892039"/>
              <a:gd name="connsiteX7" fmla="*/ 1187244 w 5161209"/>
              <a:gd name="connsiteY7" fmla="*/ 3546042 h 4892039"/>
              <a:gd name="connsiteX8" fmla="*/ 744985 w 5161209"/>
              <a:gd name="connsiteY8" fmla="*/ 3887505 h 4892039"/>
              <a:gd name="connsiteX9" fmla="*/ 1544679 w 5161209"/>
              <a:gd name="connsiteY9" fmla="*/ 3320270 h 4892039"/>
              <a:gd name="connsiteX10" fmla="*/ 1544678 w 5161209"/>
              <a:gd name="connsiteY10" fmla="*/ 3453209 h 4892039"/>
              <a:gd name="connsiteX11" fmla="*/ 1659281 w 5161209"/>
              <a:gd name="connsiteY11" fmla="*/ 3386739 h 4892039"/>
              <a:gd name="connsiteX12" fmla="*/ 1544679 w 5161209"/>
              <a:gd name="connsiteY12" fmla="*/ 2988348 h 4892039"/>
              <a:gd name="connsiteX13" fmla="*/ 1544678 w 5161209"/>
              <a:gd name="connsiteY13" fmla="*/ 3194321 h 4892039"/>
              <a:gd name="connsiteX14" fmla="*/ 1368627 w 5161209"/>
              <a:gd name="connsiteY14" fmla="*/ 3116711 h 4892039"/>
              <a:gd name="connsiteX15" fmla="*/ 643385 w 5161209"/>
              <a:gd name="connsiteY15" fmla="*/ 2721438 h 4892039"/>
              <a:gd name="connsiteX16" fmla="*/ 1098382 w 5161209"/>
              <a:gd name="connsiteY16" fmla="*/ 3045733 h 4892039"/>
              <a:gd name="connsiteX17" fmla="*/ 590960 w 5161209"/>
              <a:gd name="connsiteY17" fmla="*/ 3279640 h 4892039"/>
              <a:gd name="connsiteX18" fmla="*/ 634134 w 5161209"/>
              <a:gd name="connsiteY18" fmla="*/ 2539413 h 4892039"/>
              <a:gd name="connsiteX19" fmla="*/ 391358 w 5161209"/>
              <a:gd name="connsiteY19" fmla="*/ 3131093 h 4892039"/>
              <a:gd name="connsiteX20" fmla="*/ 0 w 5161209"/>
              <a:gd name="connsiteY20" fmla="*/ 2622486 h 4892039"/>
              <a:gd name="connsiteX21" fmla="*/ 1544678 w 5161209"/>
              <a:gd name="connsiteY21" fmla="*/ 2447807 h 4892039"/>
              <a:gd name="connsiteX22" fmla="*/ 1544679 w 5161209"/>
              <a:gd name="connsiteY22" fmla="*/ 2683996 h 4892039"/>
              <a:gd name="connsiteX23" fmla="*/ 1681668 w 5161209"/>
              <a:gd name="connsiteY23" fmla="*/ 2447807 h 4892039"/>
              <a:gd name="connsiteX24" fmla="*/ 385277 w 5161209"/>
              <a:gd name="connsiteY24" fmla="*/ 2054005 h 4892039"/>
              <a:gd name="connsiteX25" fmla="*/ 842087 w 5161209"/>
              <a:gd name="connsiteY25" fmla="*/ 2054005 h 4892039"/>
              <a:gd name="connsiteX26" fmla="*/ 613682 w 5161209"/>
              <a:gd name="connsiteY26" fmla="*/ 2447807 h 4892039"/>
              <a:gd name="connsiteX27" fmla="*/ 1636533 w 5161209"/>
              <a:gd name="connsiteY27" fmla="*/ 1826276 h 4892039"/>
              <a:gd name="connsiteX28" fmla="*/ 1589924 w 5161209"/>
              <a:gd name="connsiteY28" fmla="*/ 2280702 h 4892039"/>
              <a:gd name="connsiteX29" fmla="*/ 2004976 w 5161209"/>
              <a:gd name="connsiteY29" fmla="*/ 2093669 h 4892039"/>
              <a:gd name="connsiteX30" fmla="*/ 1348299 w 5161209"/>
              <a:gd name="connsiteY30" fmla="*/ 1757709 h 4892039"/>
              <a:gd name="connsiteX31" fmla="*/ 1406536 w 5161209"/>
              <a:gd name="connsiteY31" fmla="*/ 2313405 h 4892039"/>
              <a:gd name="connsiteX32" fmla="*/ 895272 w 5161209"/>
              <a:gd name="connsiteY32" fmla="*/ 2088020 h 4892039"/>
              <a:gd name="connsiteX33" fmla="*/ 689469 w 5161209"/>
              <a:gd name="connsiteY33" fmla="*/ 1461813 h 4892039"/>
              <a:gd name="connsiteX34" fmla="*/ 1057911 w 5161209"/>
              <a:gd name="connsiteY34" fmla="*/ 1729206 h 4892039"/>
              <a:gd name="connsiteX35" fmla="*/ 642860 w 5161209"/>
              <a:gd name="connsiteY35" fmla="*/ 1916239 h 4892039"/>
              <a:gd name="connsiteX36" fmla="*/ 190761 w 5161209"/>
              <a:gd name="connsiteY36" fmla="*/ 962010 h 4892039"/>
              <a:gd name="connsiteX37" fmla="*/ 743993 w 5161209"/>
              <a:gd name="connsiteY37" fmla="*/ 1282885 h 4892039"/>
              <a:gd name="connsiteX38" fmla="*/ 190761 w 5161209"/>
              <a:gd name="connsiteY38" fmla="*/ 1603759 h 4892039"/>
              <a:gd name="connsiteX39" fmla="*/ 605460 w 5161209"/>
              <a:gd name="connsiteY39" fmla="*/ 759302 h 4892039"/>
              <a:gd name="connsiteX40" fmla="*/ 886393 w 5161209"/>
              <a:gd name="connsiteY40" fmla="*/ 963186 h 4892039"/>
              <a:gd name="connsiteX41" fmla="*/ 569921 w 5161209"/>
              <a:gd name="connsiteY41" fmla="*/ 1105796 h 4892039"/>
              <a:gd name="connsiteX42" fmla="*/ 1544679 w 5161209"/>
              <a:gd name="connsiteY42" fmla="*/ 582431 h 4892039"/>
              <a:gd name="connsiteX43" fmla="*/ 1544679 w 5161209"/>
              <a:gd name="connsiteY43" fmla="*/ 862757 h 4892039"/>
              <a:gd name="connsiteX44" fmla="*/ 1786340 w 5161209"/>
              <a:gd name="connsiteY44" fmla="*/ 722595 h 4892039"/>
              <a:gd name="connsiteX45" fmla="*/ 1544677 w 5161209"/>
              <a:gd name="connsiteY45" fmla="*/ 0 h 4892039"/>
              <a:gd name="connsiteX46" fmla="*/ 5161209 w 5161209"/>
              <a:gd name="connsiteY46" fmla="*/ 0 h 4892039"/>
              <a:gd name="connsiteX47" fmla="*/ 5161209 w 5161209"/>
              <a:gd name="connsiteY47" fmla="*/ 4892039 h 4892039"/>
              <a:gd name="connsiteX48" fmla="*/ 1544677 w 5161209"/>
              <a:gd name="connsiteY48" fmla="*/ 4892039 h 4892039"/>
              <a:gd name="connsiteX49" fmla="*/ 1544677 w 5161209"/>
              <a:gd name="connsiteY49" fmla="*/ 4446766 h 4892039"/>
              <a:gd name="connsiteX50" fmla="*/ 1629483 w 5161209"/>
              <a:gd name="connsiteY50" fmla="*/ 4459710 h 4892039"/>
              <a:gd name="connsiteX51" fmla="*/ 1544679 w 5161209"/>
              <a:gd name="connsiteY51" fmla="*/ 4243705 h 4892039"/>
              <a:gd name="connsiteX52" fmla="*/ 1544679 w 5161209"/>
              <a:gd name="connsiteY52" fmla="*/ 4446766 h 4892039"/>
              <a:gd name="connsiteX53" fmla="*/ 900486 w 5161209"/>
              <a:gd name="connsiteY53" fmla="*/ 4348437 h 4892039"/>
              <a:gd name="connsiteX54" fmla="*/ 1360911 w 5161209"/>
              <a:gd name="connsiteY54" fmla="*/ 3775626 h 4892039"/>
              <a:gd name="connsiteX55" fmla="*/ 1544677 w 5161209"/>
              <a:gd name="connsiteY55" fmla="*/ 4243697 h 4892039"/>
              <a:gd name="connsiteX56" fmla="*/ 1544677 w 5161209"/>
              <a:gd name="connsiteY56" fmla="*/ 3453210 h 4892039"/>
              <a:gd name="connsiteX57" fmla="*/ 1265479 w 5161209"/>
              <a:gd name="connsiteY57" fmla="*/ 3615145 h 4892039"/>
              <a:gd name="connsiteX58" fmla="*/ 1265480 w 5161209"/>
              <a:gd name="connsiteY58" fmla="*/ 3158335 h 4892039"/>
              <a:gd name="connsiteX59" fmla="*/ 1544677 w 5161209"/>
              <a:gd name="connsiteY59" fmla="*/ 3320269 h 4892039"/>
              <a:gd name="connsiteX60" fmla="*/ 1544677 w 5161209"/>
              <a:gd name="connsiteY60" fmla="*/ 3194322 h 4892039"/>
              <a:gd name="connsiteX61" fmla="*/ 1879890 w 5161209"/>
              <a:gd name="connsiteY61" fmla="*/ 3342097 h 4892039"/>
              <a:gd name="connsiteX62" fmla="*/ 1821652 w 5161209"/>
              <a:gd name="connsiteY62" fmla="*/ 2786400 h 4892039"/>
              <a:gd name="connsiteX63" fmla="*/ 1544677 w 5161209"/>
              <a:gd name="connsiteY63" fmla="*/ 2988348 h 4892039"/>
              <a:gd name="connsiteX64" fmla="*/ 1544677 w 5161209"/>
              <a:gd name="connsiteY64" fmla="*/ 2684000 h 4892039"/>
              <a:gd name="connsiteX65" fmla="*/ 1312948 w 5161209"/>
              <a:gd name="connsiteY65" fmla="*/ 3083533 h 4892039"/>
              <a:gd name="connsiteX66" fmla="*/ 944226 w 5161209"/>
              <a:gd name="connsiteY66" fmla="*/ 2447807 h 4892039"/>
              <a:gd name="connsiteX67" fmla="*/ 1544677 w 5161209"/>
              <a:gd name="connsiteY67" fmla="*/ 2447807 h 4892039"/>
              <a:gd name="connsiteX68" fmla="*/ 1544677 w 5161209"/>
              <a:gd name="connsiteY68" fmla="*/ 1648200 h 4892039"/>
              <a:gd name="connsiteX69" fmla="*/ 1668755 w 5161209"/>
              <a:gd name="connsiteY69" fmla="*/ 1648200 h 4892039"/>
              <a:gd name="connsiteX70" fmla="*/ 1544679 w 5161209"/>
              <a:gd name="connsiteY70" fmla="*/ 1434275 h 4892039"/>
              <a:gd name="connsiteX71" fmla="*/ 1544679 w 5161209"/>
              <a:gd name="connsiteY71" fmla="*/ 1648200 h 4892039"/>
              <a:gd name="connsiteX72" fmla="*/ 1108097 w 5161209"/>
              <a:gd name="connsiteY72" fmla="*/ 1648199 h 4892039"/>
              <a:gd name="connsiteX73" fmla="*/ 1250520 w 5161209"/>
              <a:gd name="connsiteY73" fmla="*/ 1402643 h 4892039"/>
              <a:gd name="connsiteX74" fmla="*/ 873703 w 5161209"/>
              <a:gd name="connsiteY74" fmla="*/ 1572446 h 4892039"/>
              <a:gd name="connsiteX75" fmla="*/ 920312 w 5161209"/>
              <a:gd name="connsiteY75" fmla="*/ 1118020 h 4892039"/>
              <a:gd name="connsiteX76" fmla="*/ 1268879 w 5161209"/>
              <a:gd name="connsiteY76" fmla="*/ 1370989 h 4892039"/>
              <a:gd name="connsiteX77" fmla="*/ 1388426 w 5161209"/>
              <a:gd name="connsiteY77" fmla="*/ 1164873 h 4892039"/>
              <a:gd name="connsiteX78" fmla="*/ 1544677 w 5161209"/>
              <a:gd name="connsiteY78" fmla="*/ 1434270 h 4892039"/>
              <a:gd name="connsiteX79" fmla="*/ 1544677 w 5161209"/>
              <a:gd name="connsiteY79" fmla="*/ 862759 h 4892039"/>
              <a:gd name="connsiteX80" fmla="*/ 1303013 w 5161209"/>
              <a:gd name="connsiteY80" fmla="*/ 1002922 h 4892039"/>
              <a:gd name="connsiteX81" fmla="*/ 1303014 w 5161209"/>
              <a:gd name="connsiteY81" fmla="*/ 442264 h 4892039"/>
              <a:gd name="connsiteX82" fmla="*/ 1544677 w 5161209"/>
              <a:gd name="connsiteY82" fmla="*/ 582428 h 4892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5161209" h="4892039">
                <a:moveTo>
                  <a:pt x="2101392" y="4079246"/>
                </a:moveTo>
                <a:lnTo>
                  <a:pt x="2054783" y="4533672"/>
                </a:lnTo>
                <a:lnTo>
                  <a:pt x="2469834" y="4346639"/>
                </a:lnTo>
                <a:close/>
                <a:moveTo>
                  <a:pt x="1648092" y="3634476"/>
                </a:moveTo>
                <a:lnTo>
                  <a:pt x="1752285" y="4079244"/>
                </a:lnTo>
                <a:lnTo>
                  <a:pt x="2083610" y="3767038"/>
                </a:lnTo>
                <a:close/>
                <a:moveTo>
                  <a:pt x="668202" y="3334067"/>
                </a:moveTo>
                <a:lnTo>
                  <a:pt x="1187244" y="3546042"/>
                </a:lnTo>
                <a:lnTo>
                  <a:pt x="744985" y="3887505"/>
                </a:lnTo>
                <a:close/>
                <a:moveTo>
                  <a:pt x="1544679" y="3320270"/>
                </a:moveTo>
                <a:lnTo>
                  <a:pt x="1544678" y="3453209"/>
                </a:lnTo>
                <a:lnTo>
                  <a:pt x="1659281" y="3386739"/>
                </a:lnTo>
                <a:close/>
                <a:moveTo>
                  <a:pt x="1544679" y="2988348"/>
                </a:moveTo>
                <a:lnTo>
                  <a:pt x="1544678" y="3194321"/>
                </a:lnTo>
                <a:lnTo>
                  <a:pt x="1368627" y="3116711"/>
                </a:lnTo>
                <a:close/>
                <a:moveTo>
                  <a:pt x="643385" y="2721438"/>
                </a:moveTo>
                <a:lnTo>
                  <a:pt x="1098382" y="3045733"/>
                </a:lnTo>
                <a:lnTo>
                  <a:pt x="590960" y="3279640"/>
                </a:lnTo>
                <a:close/>
                <a:moveTo>
                  <a:pt x="634134" y="2539413"/>
                </a:moveTo>
                <a:lnTo>
                  <a:pt x="391358" y="3131093"/>
                </a:lnTo>
                <a:lnTo>
                  <a:pt x="0" y="2622486"/>
                </a:lnTo>
                <a:close/>
                <a:moveTo>
                  <a:pt x="1544678" y="2447807"/>
                </a:moveTo>
                <a:lnTo>
                  <a:pt x="1544679" y="2683996"/>
                </a:lnTo>
                <a:lnTo>
                  <a:pt x="1681668" y="2447807"/>
                </a:lnTo>
                <a:close/>
                <a:moveTo>
                  <a:pt x="385277" y="2054005"/>
                </a:moveTo>
                <a:lnTo>
                  <a:pt x="842087" y="2054005"/>
                </a:lnTo>
                <a:lnTo>
                  <a:pt x="613682" y="2447807"/>
                </a:lnTo>
                <a:close/>
                <a:moveTo>
                  <a:pt x="1636533" y="1826276"/>
                </a:moveTo>
                <a:lnTo>
                  <a:pt x="1589924" y="2280702"/>
                </a:lnTo>
                <a:lnTo>
                  <a:pt x="2004976" y="2093669"/>
                </a:lnTo>
                <a:close/>
                <a:moveTo>
                  <a:pt x="1348299" y="1757709"/>
                </a:moveTo>
                <a:lnTo>
                  <a:pt x="1406536" y="2313405"/>
                </a:lnTo>
                <a:lnTo>
                  <a:pt x="895272" y="2088020"/>
                </a:lnTo>
                <a:close/>
                <a:moveTo>
                  <a:pt x="689469" y="1461813"/>
                </a:moveTo>
                <a:lnTo>
                  <a:pt x="1057911" y="1729206"/>
                </a:lnTo>
                <a:lnTo>
                  <a:pt x="642860" y="1916239"/>
                </a:lnTo>
                <a:close/>
                <a:moveTo>
                  <a:pt x="190761" y="962010"/>
                </a:moveTo>
                <a:lnTo>
                  <a:pt x="743993" y="1282885"/>
                </a:lnTo>
                <a:lnTo>
                  <a:pt x="190761" y="1603759"/>
                </a:lnTo>
                <a:close/>
                <a:moveTo>
                  <a:pt x="605460" y="759302"/>
                </a:moveTo>
                <a:lnTo>
                  <a:pt x="886393" y="963186"/>
                </a:lnTo>
                <a:lnTo>
                  <a:pt x="569921" y="1105796"/>
                </a:lnTo>
                <a:close/>
                <a:moveTo>
                  <a:pt x="1544679" y="582431"/>
                </a:moveTo>
                <a:lnTo>
                  <a:pt x="1544679" y="862757"/>
                </a:lnTo>
                <a:lnTo>
                  <a:pt x="1786340" y="722595"/>
                </a:lnTo>
                <a:close/>
                <a:moveTo>
                  <a:pt x="1544677" y="0"/>
                </a:moveTo>
                <a:lnTo>
                  <a:pt x="5161209" y="0"/>
                </a:lnTo>
                <a:lnTo>
                  <a:pt x="5161209" y="4892039"/>
                </a:lnTo>
                <a:lnTo>
                  <a:pt x="1544677" y="4892039"/>
                </a:lnTo>
                <a:lnTo>
                  <a:pt x="1544677" y="4446766"/>
                </a:lnTo>
                <a:lnTo>
                  <a:pt x="1629483" y="4459710"/>
                </a:lnTo>
                <a:lnTo>
                  <a:pt x="1544679" y="4243705"/>
                </a:lnTo>
                <a:lnTo>
                  <a:pt x="1544679" y="4446766"/>
                </a:lnTo>
                <a:lnTo>
                  <a:pt x="900486" y="4348437"/>
                </a:lnTo>
                <a:lnTo>
                  <a:pt x="1360911" y="3775626"/>
                </a:lnTo>
                <a:lnTo>
                  <a:pt x="1544677" y="4243697"/>
                </a:lnTo>
                <a:lnTo>
                  <a:pt x="1544677" y="3453210"/>
                </a:lnTo>
                <a:lnTo>
                  <a:pt x="1265479" y="3615145"/>
                </a:lnTo>
                <a:lnTo>
                  <a:pt x="1265480" y="3158335"/>
                </a:lnTo>
                <a:lnTo>
                  <a:pt x="1544677" y="3320269"/>
                </a:lnTo>
                <a:lnTo>
                  <a:pt x="1544677" y="3194322"/>
                </a:lnTo>
                <a:lnTo>
                  <a:pt x="1879890" y="3342097"/>
                </a:lnTo>
                <a:lnTo>
                  <a:pt x="1821652" y="2786400"/>
                </a:lnTo>
                <a:lnTo>
                  <a:pt x="1544677" y="2988348"/>
                </a:lnTo>
                <a:lnTo>
                  <a:pt x="1544677" y="2684000"/>
                </a:lnTo>
                <a:lnTo>
                  <a:pt x="1312948" y="3083533"/>
                </a:lnTo>
                <a:lnTo>
                  <a:pt x="944226" y="2447807"/>
                </a:lnTo>
                <a:lnTo>
                  <a:pt x="1544677" y="2447807"/>
                </a:lnTo>
                <a:lnTo>
                  <a:pt x="1544677" y="1648200"/>
                </a:lnTo>
                <a:lnTo>
                  <a:pt x="1668755" y="1648200"/>
                </a:lnTo>
                <a:lnTo>
                  <a:pt x="1544679" y="1434275"/>
                </a:lnTo>
                <a:lnTo>
                  <a:pt x="1544679" y="1648200"/>
                </a:lnTo>
                <a:lnTo>
                  <a:pt x="1108097" y="1648199"/>
                </a:lnTo>
                <a:lnTo>
                  <a:pt x="1250520" y="1402643"/>
                </a:lnTo>
                <a:lnTo>
                  <a:pt x="873703" y="1572446"/>
                </a:lnTo>
                <a:lnTo>
                  <a:pt x="920312" y="1118020"/>
                </a:lnTo>
                <a:lnTo>
                  <a:pt x="1268879" y="1370989"/>
                </a:lnTo>
                <a:lnTo>
                  <a:pt x="1388426" y="1164873"/>
                </a:lnTo>
                <a:lnTo>
                  <a:pt x="1544677" y="1434270"/>
                </a:lnTo>
                <a:lnTo>
                  <a:pt x="1544677" y="862759"/>
                </a:lnTo>
                <a:lnTo>
                  <a:pt x="1303013" y="1002922"/>
                </a:lnTo>
                <a:lnTo>
                  <a:pt x="1303014" y="442264"/>
                </a:lnTo>
                <a:lnTo>
                  <a:pt x="1544677" y="582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lIns="81613" tIns="40805" rIns="81613" bIns="40805" anchor="ctr">
            <a:noAutofit/>
          </a:bodyPr>
          <a:lstStyle>
            <a:lvl1pPr marL="0" marR="0" indent="0" algn="ctr" defTabSz="612118" rtl="0" eaLnBrk="1" fontAlgn="auto" latinLnBrk="1" hangingPunct="1">
              <a:lnSpc>
                <a:spcPct val="90000"/>
              </a:lnSpc>
              <a:spcBef>
                <a:spcPts val="67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E40DE932-B7CD-464B-8A20-00D52C20CEA6}"/>
              </a:ext>
            </a:extLst>
          </p:cNvPr>
          <p:cNvSpPr/>
          <p:nvPr userDrawn="1"/>
        </p:nvSpPr>
        <p:spPr>
          <a:xfrm rot="20425887">
            <a:off x="4625753" y="193794"/>
            <a:ext cx="298616" cy="257427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4" name="이등변 삼각형 3">
            <a:extLst>
              <a:ext uri="{FF2B5EF4-FFF2-40B4-BE49-F238E27FC236}">
                <a16:creationId xmlns:a16="http://schemas.microsoft.com/office/drawing/2014/main" id="{4E0CCDF4-B2DB-4303-A349-E9F1DA4FAE9C}"/>
              </a:ext>
            </a:extLst>
          </p:cNvPr>
          <p:cNvSpPr/>
          <p:nvPr userDrawn="1"/>
        </p:nvSpPr>
        <p:spPr>
          <a:xfrm rot="1800000">
            <a:off x="4774158" y="902835"/>
            <a:ext cx="386107" cy="3328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5A3EF16B-DD29-4095-B5C1-0F776241975B}"/>
              </a:ext>
            </a:extLst>
          </p:cNvPr>
          <p:cNvSpPr/>
          <p:nvPr userDrawn="1"/>
        </p:nvSpPr>
        <p:spPr>
          <a:xfrm rot="2436550">
            <a:off x="5262931" y="987121"/>
            <a:ext cx="342608" cy="2953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7F9558F2-7ACD-4375-B186-B51417F5BE92}"/>
              </a:ext>
            </a:extLst>
          </p:cNvPr>
          <p:cNvSpPr/>
          <p:nvPr userDrawn="1"/>
        </p:nvSpPr>
        <p:spPr>
          <a:xfrm rot="890839">
            <a:off x="4986488" y="597473"/>
            <a:ext cx="294645" cy="254005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38C2B4F7-F855-4EF8-83BC-135C37133C66}"/>
              </a:ext>
            </a:extLst>
          </p:cNvPr>
          <p:cNvSpPr/>
          <p:nvPr userDrawn="1"/>
        </p:nvSpPr>
        <p:spPr>
          <a:xfrm rot="10800000">
            <a:off x="4700978" y="655298"/>
            <a:ext cx="218078" cy="187998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047024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47C4C6-F743-4638-89B5-60146629A59E}"/>
              </a:ext>
            </a:extLst>
          </p:cNvPr>
          <p:cNvGrpSpPr/>
          <p:nvPr userDrawn="1"/>
        </p:nvGrpSpPr>
        <p:grpSpPr>
          <a:xfrm flipH="1">
            <a:off x="1993105" y="1478760"/>
            <a:ext cx="1007272" cy="1007271"/>
            <a:chOff x="2190747" y="1657346"/>
            <a:chExt cx="1343029" cy="1343029"/>
          </a:xfrm>
        </p:grpSpPr>
        <p:sp>
          <p:nvSpPr>
            <p:cNvPr id="2" name="Arc 1">
              <a:extLst>
                <a:ext uri="{FF2B5EF4-FFF2-40B4-BE49-F238E27FC236}">
                  <a16:creationId xmlns:a16="http://schemas.microsoft.com/office/drawing/2014/main" id="{B7C2B258-141E-4BC9-85CA-9FDBB30C46BF}"/>
                </a:ext>
              </a:extLst>
            </p:cNvPr>
            <p:cNvSpPr/>
            <p:nvPr userDrawn="1"/>
          </p:nvSpPr>
          <p:spPr>
            <a:xfrm>
              <a:off x="2705100" y="2190749"/>
              <a:ext cx="504825" cy="504825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4" name="Arc 3">
              <a:extLst>
                <a:ext uri="{FF2B5EF4-FFF2-40B4-BE49-F238E27FC236}">
                  <a16:creationId xmlns:a16="http://schemas.microsoft.com/office/drawing/2014/main" id="{10A7735F-90FC-4DD6-9A30-EA9FF118174A}"/>
                </a:ext>
              </a:extLst>
            </p:cNvPr>
            <p:cNvSpPr/>
            <p:nvPr userDrawn="1"/>
          </p:nvSpPr>
          <p:spPr>
            <a:xfrm>
              <a:off x="2481261" y="1947860"/>
              <a:ext cx="895351" cy="895351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3B29125C-EA5F-47C9-9310-E31997A572C3}"/>
                </a:ext>
              </a:extLst>
            </p:cNvPr>
            <p:cNvSpPr/>
            <p:nvPr userDrawn="1"/>
          </p:nvSpPr>
          <p:spPr>
            <a:xfrm>
              <a:off x="2190747" y="1657346"/>
              <a:ext cx="1343029" cy="1343029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</p:grpSp>
    </p:spTree>
    <p:extLst>
      <p:ext uri="{BB962C8B-B14F-4D97-AF65-F5344CB8AC3E}">
        <p14:creationId xmlns:p14="http://schemas.microsoft.com/office/powerpoint/2010/main" val="179660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520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714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0163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2783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406817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9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5" y="308125"/>
            <a:ext cx="7571701" cy="70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99" tIns="81599" rIns="81599" bIns="81599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5" y="1261708"/>
            <a:ext cx="7571701" cy="357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99" tIns="81599" rIns="81599" bIns="81599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5" y="4749854"/>
            <a:ext cx="548700" cy="3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99" tIns="81599" rIns="81599" bIns="81599" anchor="t" anchorCtr="0">
            <a:noAutofit/>
          </a:bodyPr>
          <a:lstStyle>
            <a:lvl1pPr lvl="0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9" name="Picture 2" descr="Credenciamento SENAI-PB - Login">
            <a:extLst>
              <a:ext uri="{FF2B5EF4-FFF2-40B4-BE49-F238E27FC236}">
                <a16:creationId xmlns:a16="http://schemas.microsoft.com/office/drawing/2014/main" id="{8410BC73-6736-49C5-9AF5-6AB09CCCB7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713" y="33470"/>
            <a:ext cx="1129783" cy="378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84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9647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3" r:id="rId20"/>
  </p:sldLayoutIdLst>
  <p:txStyles>
    <p:titleStyle>
      <a:lvl1pPr algn="l" defTabSz="612102" rtl="0" eaLnBrk="1" latinLnBrk="0" hangingPunct="1">
        <a:lnSpc>
          <a:spcPct val="90000"/>
        </a:lnSpc>
        <a:spcBef>
          <a:spcPct val="0"/>
        </a:spcBef>
        <a:buNone/>
        <a:defRPr sz="2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3024" indent="-153024" algn="l" defTabSz="612102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9079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5127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71178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7229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83280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9331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95381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601433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6053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12102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8153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24203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30255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36305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42356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48408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pt-br/sql/t-sql/data-types/data-types-transact-sql?view=sql-server-ver15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619672" y="1059582"/>
            <a:ext cx="6851932" cy="1656184"/>
          </a:xfrm>
          <a:prstGeom prst="rect">
            <a:avLst/>
          </a:prstGeom>
        </p:spPr>
        <p:txBody>
          <a:bodyPr spcFirstLastPara="1" wrap="square" lIns="81599" tIns="81599" rIns="81599" bIns="81599" anchor="t" anchorCtr="0">
            <a:noAutofit/>
          </a:bodyPr>
          <a:lstStyle/>
          <a:p>
            <a:r>
              <a:rPr lang="pt-BR" sz="3200" dirty="0"/>
              <a:t>Introdução a Banco de dados</a:t>
            </a:r>
            <a:r>
              <a:rPr lang="pt-BR" sz="2800" dirty="0">
                <a:latin typeface="Calibri" panose="020F0502020204030204" pitchFamily="34" charset="0"/>
              </a:rPr>
              <a:t>	</a:t>
            </a:r>
            <a:br>
              <a:rPr lang="pt-BR" sz="2800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</a:rPr>
            </a:br>
            <a:br>
              <a:rPr lang="pt-BR" sz="2800" dirty="0">
                <a:latin typeface="Calibri" panose="020F0502020204030204" pitchFamily="34" charset="0"/>
              </a:rPr>
            </a:br>
            <a:br>
              <a:rPr lang="pt-BR" sz="2800" dirty="0">
                <a:latin typeface="Calibri" panose="020F0502020204030204" pitchFamily="34" charset="0"/>
              </a:rPr>
            </a:br>
            <a:endParaRPr lang="pt-BR" sz="2800" i="1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54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Tipos de dados no SQL Server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10</a:t>
            </a:fld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70DF8EE-62E8-4FBD-B306-18FCFE5240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784" y="915566"/>
            <a:ext cx="6310431" cy="365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325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Tipos de dados no SQL Server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11</a:t>
            </a:fld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C3A9B2A-8DAB-42EC-8244-90C6B93A08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081" y="1008207"/>
            <a:ext cx="6377837" cy="376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451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Tipos de dados no SQL Server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12</a:t>
            </a:fld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091AD0E-D7D3-4EA0-A7D7-DE031B92405D}"/>
              </a:ext>
            </a:extLst>
          </p:cNvPr>
          <p:cNvSpPr txBox="1"/>
          <p:nvPr/>
        </p:nvSpPr>
        <p:spPr>
          <a:xfrm>
            <a:off x="3419872" y="1779662"/>
            <a:ext cx="18473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E1C087B-68A4-477B-B24E-32341AEA80CD}"/>
              </a:ext>
            </a:extLst>
          </p:cNvPr>
          <p:cNvSpPr txBox="1"/>
          <p:nvPr/>
        </p:nvSpPr>
        <p:spPr>
          <a:xfrm>
            <a:off x="848865" y="1347614"/>
            <a:ext cx="744626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2"/>
              </a:rPr>
              <a:t>https://docs.microsoft.com/pt-br/sql/t-sql/data-types/data-types-transact-sql?view=sql-server-ver15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55062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Chave primária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b="1" dirty="0"/>
              <a:t>A chave primária </a:t>
            </a:r>
            <a:r>
              <a:rPr lang="pt-BR" dirty="0"/>
              <a:t>de um arquivo é um atributo ou um conjunto de atributos que identifica, de forma única, cada registro do arquivo. Todo arquivo deve possuir uma chave. A função da chave é garantir a unicidade dos registros. 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050048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Chave primária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dirty="0"/>
              <a:t>Por exemplo, o cadastro de motoristas no Detran tem como chave o número da carteira de motoristas. Não há dois motoristas com o mesmo número de carteira. </a:t>
            </a:r>
          </a:p>
          <a:p>
            <a:pPr marL="34005" indent="0" fontAlgn="base">
              <a:buNone/>
            </a:pPr>
            <a:r>
              <a:rPr lang="pt-BR" dirty="0"/>
              <a:t>A chave de um arquivo deve ser: Única, universal e imutável 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794883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Chave estrangeira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b="1" dirty="0"/>
              <a:t>Chave estrangeira, ou </a:t>
            </a:r>
            <a:r>
              <a:rPr lang="pt-BR" b="1" dirty="0" err="1"/>
              <a:t>Foreign</a:t>
            </a:r>
            <a:r>
              <a:rPr lang="pt-BR" b="1" dirty="0"/>
              <a:t> Key (FK)</a:t>
            </a:r>
            <a:r>
              <a:rPr lang="pt-BR" dirty="0"/>
              <a:t>, ou ainda chave externa é a chave que permite a referência a registros oriundos de outras tabelas. Ou seja, é o campo ou conjunto de campos que compõem a chave primária de uma outra tabela. 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2008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Formas Normais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dirty="0"/>
              <a:t>O processo de normalização compreende o uso de um conjunto de regras, chamados de formas normais. Ao analisarmos o banco de dados e verificarmos que ele respeita as regras da primeira forma normal, então podemos dizer que o banco está na “primeira forma normal”.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34658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Formas Normais 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dirty="0"/>
              <a:t>Caso o banco respeite as primeiras três regras, então ele está na “terceira forma normal”. Mesmo existindo mais conjuntos de regras para outros níveis de normalização, a terceira forma normal é considerada o nível mínimo necessário para grande parte das aplicações. [Microsoft 2007]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6577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Primeira Forma Normal (1FN)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dirty="0"/>
              <a:t>Um banco de dados dentro dos padrões de normalização reduz o trabalho de manutenção e ajuda a evitar o desperdício do espaço de armazenamento. 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49372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Primeira Forma Normal (1FN)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dirty="0"/>
              <a:t>Se tivermos cadastrado no banco um cliente e tivermos o seu telefone registrado em mais de uma tabela, havendo uma alteração no seu número de telefone, teremos que fazer essa atualização em cada tabela. A tarefa se torna muito mais eficiente se tivermos seu telefone registrado em apenas uma tabela.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8980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572931"/>
            <a:ext cx="7571701" cy="702675"/>
          </a:xfrm>
        </p:spPr>
        <p:txBody>
          <a:bodyPr/>
          <a:lstStyle/>
          <a:p>
            <a:r>
              <a:rPr lang="pt-BR" sz="3000" b="1" dirty="0"/>
              <a:t>Banco de dados - Componentes de uma tabela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31590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b="1" dirty="0"/>
              <a:t>Entidade: </a:t>
            </a:r>
            <a:r>
              <a:rPr lang="pt-BR" dirty="0"/>
              <a:t>Identifica o objeto de interesse do sistema e tem “vida” própria, ou seja, a representação abstrata de um objeto do mundo real sobre o qual desejamos guardar informações.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45995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Primeira Forma Normal (1FN)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dirty="0"/>
              <a:t>A primeira forma normal serve para reprovar atributos multivalorados, compostos e suas combinações. O domínio de um atributo deve incluir apenas valores atômicos (indivisíveis), e o valor de qualquer atributo em uma </a:t>
            </a:r>
            <a:r>
              <a:rPr lang="pt-BR" dirty="0" err="1"/>
              <a:t>tupla</a:t>
            </a:r>
            <a:r>
              <a:rPr lang="pt-BR" dirty="0"/>
              <a:t> deve ser único, como </a:t>
            </a:r>
            <a:r>
              <a:rPr lang="pt-BR"/>
              <a:t>valor no domínio </a:t>
            </a:r>
            <a:r>
              <a:rPr lang="pt-BR" dirty="0"/>
              <a:t>desse atributo. 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9592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Primeira Forma Normal (1FN)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algn="just" fontAlgn="base"/>
            <a:r>
              <a:rPr lang="pt-BR" dirty="0"/>
              <a:t>Somente possui valores atômicos  (simples e indivisíveis) </a:t>
            </a:r>
          </a:p>
          <a:p>
            <a:pPr algn="just" fontAlgn="base"/>
            <a:r>
              <a:rPr lang="pt-BR" dirty="0"/>
              <a:t>Não há grupos de atributos repetidos (há apenas um dado por coluna nas linhas) </a:t>
            </a:r>
          </a:p>
          <a:p>
            <a:pPr algn="just" fontAlgn="base"/>
            <a:r>
              <a:rPr lang="pt-BR" dirty="0"/>
              <a:t>Existe uma chave primária </a:t>
            </a:r>
          </a:p>
          <a:p>
            <a:pPr algn="just" fontAlgn="base"/>
            <a:r>
              <a:rPr lang="pt-BR" dirty="0"/>
              <a:t>Relação não possui atributos multivalorados ou relações aninhadas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87901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Primeira Forma Normal (1FN)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22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964C34A-9171-4A6F-9C3F-E80B937EEE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38" t="36000" r="5900" b="40200"/>
          <a:stretch/>
        </p:blipFill>
        <p:spPr>
          <a:xfrm>
            <a:off x="168922" y="1617047"/>
            <a:ext cx="8806155" cy="151216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992D84E-67D8-4344-9EBC-7E3A56A39868}"/>
              </a:ext>
            </a:extLst>
          </p:cNvPr>
          <p:cNvSpPr txBox="1"/>
          <p:nvPr/>
        </p:nvSpPr>
        <p:spPr>
          <a:xfrm>
            <a:off x="3419872" y="3219822"/>
            <a:ext cx="208101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Tabela não normalizada</a:t>
            </a:r>
          </a:p>
        </p:txBody>
      </p:sp>
    </p:spTree>
    <p:extLst>
      <p:ext uri="{BB962C8B-B14F-4D97-AF65-F5344CB8AC3E}">
        <p14:creationId xmlns:p14="http://schemas.microsoft.com/office/powerpoint/2010/main" val="27315044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Primeira Forma Normal (1FN)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23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328DCA7-2CE4-4E7F-868C-AD213716A5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38" t="68200" r="5900" b="13600"/>
          <a:stretch/>
        </p:blipFill>
        <p:spPr>
          <a:xfrm>
            <a:off x="185051" y="1995686"/>
            <a:ext cx="8773898" cy="115212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DEE67EB-EF6F-4AA9-95DA-699EB00D2BCB}"/>
              </a:ext>
            </a:extLst>
          </p:cNvPr>
          <p:cNvSpPr txBox="1"/>
          <p:nvPr/>
        </p:nvSpPr>
        <p:spPr>
          <a:xfrm>
            <a:off x="4033230" y="3149515"/>
            <a:ext cx="107753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Tabela 1FN</a:t>
            </a:r>
          </a:p>
        </p:txBody>
      </p:sp>
    </p:spTree>
    <p:extLst>
      <p:ext uri="{BB962C8B-B14F-4D97-AF65-F5344CB8AC3E}">
        <p14:creationId xmlns:p14="http://schemas.microsoft.com/office/powerpoint/2010/main" val="11593856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Segunda Forma Normal (2FN)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algn="just" fontAlgn="base"/>
            <a:r>
              <a:rPr lang="pt-BR" dirty="0"/>
              <a:t> Estar na 1FN </a:t>
            </a:r>
          </a:p>
          <a:p>
            <a:pPr algn="just" fontAlgn="base"/>
            <a:r>
              <a:rPr lang="pt-BR" dirty="0"/>
              <a:t> Todos os atributos que não-chave são funcionalmente dependentes de todas as partes da chave primária. </a:t>
            </a:r>
          </a:p>
          <a:p>
            <a:pPr algn="just" fontAlgn="base"/>
            <a:r>
              <a:rPr lang="pt-BR" dirty="0"/>
              <a:t> Não existem dependências parciais. </a:t>
            </a:r>
          </a:p>
          <a:p>
            <a:pPr algn="just" fontAlgn="base"/>
            <a:r>
              <a:rPr lang="pt-BR" dirty="0"/>
              <a:t> Caso contrário, deve-se gerar uma nova tabela com os dados. 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53070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Segunda Forma Normal (2FN)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dirty="0"/>
              <a:t>Deve-se criar uma nova relação para cada chave PK ou combinação de atributos que forem determinantes em uma dependência funcional. Esse atributo será a PK na nova tabela. 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79568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Segunda Forma Normal (2FN)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dirty="0"/>
              <a:t>Mova os atributos não-chave dependentes desta PK para a nova tabela. Após aplicar a segunda forma normal, teremos: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58344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Segunda Forma Normal (2FN)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27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098023C-7F66-443D-A62D-79338D9C12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38" t="20600" r="6688" b="19201"/>
          <a:stretch/>
        </p:blipFill>
        <p:spPr>
          <a:xfrm>
            <a:off x="971600" y="1023578"/>
            <a:ext cx="7056784" cy="309634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007E13C9-2575-4B8D-A53B-F1C5BB68958E}"/>
              </a:ext>
            </a:extLst>
          </p:cNvPr>
          <p:cNvSpPr txBox="1"/>
          <p:nvPr/>
        </p:nvSpPr>
        <p:spPr>
          <a:xfrm>
            <a:off x="3528411" y="4179968"/>
            <a:ext cx="194316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Tabela apenas na 1FN</a:t>
            </a:r>
          </a:p>
        </p:txBody>
      </p:sp>
    </p:spTree>
    <p:extLst>
      <p:ext uri="{BB962C8B-B14F-4D97-AF65-F5344CB8AC3E}">
        <p14:creationId xmlns:p14="http://schemas.microsoft.com/office/powerpoint/2010/main" val="3933539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Segunda Forma Normal (2FN)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28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C593B96-D15C-48F1-9292-A1442D53AE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63" t="24800" r="27951" b="23400"/>
          <a:stretch/>
        </p:blipFill>
        <p:spPr>
          <a:xfrm>
            <a:off x="2195736" y="970169"/>
            <a:ext cx="4752528" cy="3084974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48DEC95F-E897-4033-A321-209DE3EF4CB6}"/>
              </a:ext>
            </a:extLst>
          </p:cNvPr>
          <p:cNvSpPr txBox="1"/>
          <p:nvPr/>
        </p:nvSpPr>
        <p:spPr>
          <a:xfrm>
            <a:off x="3759918" y="4055143"/>
            <a:ext cx="165301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Tabela Peça – 2FN</a:t>
            </a:r>
          </a:p>
        </p:txBody>
      </p:sp>
    </p:spTree>
    <p:extLst>
      <p:ext uri="{BB962C8B-B14F-4D97-AF65-F5344CB8AC3E}">
        <p14:creationId xmlns:p14="http://schemas.microsoft.com/office/powerpoint/2010/main" val="8032206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Segunda Forma Normal (2FN)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29</a:t>
            </a:fld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8DEC95F-E897-4033-A321-209DE3EF4CB6}"/>
              </a:ext>
            </a:extLst>
          </p:cNvPr>
          <p:cNvSpPr txBox="1"/>
          <p:nvPr/>
        </p:nvSpPr>
        <p:spPr>
          <a:xfrm>
            <a:off x="3480194" y="4055735"/>
            <a:ext cx="218361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Tabela Fornecedor – 2FN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E7D29CE-1B9D-45D2-8221-8554912F25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75" t="26200" r="27951" b="26200"/>
          <a:stretch/>
        </p:blipFill>
        <p:spPr>
          <a:xfrm>
            <a:off x="2051720" y="1035250"/>
            <a:ext cx="5040560" cy="295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1458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572931"/>
            <a:ext cx="7571701" cy="702675"/>
          </a:xfrm>
        </p:spPr>
        <p:txBody>
          <a:bodyPr/>
          <a:lstStyle/>
          <a:p>
            <a:r>
              <a:rPr lang="pt-BR" sz="3000" b="1" dirty="0"/>
              <a:t>Banco de dados - Componentes de uma tabela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31590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b="1" dirty="0"/>
              <a:t>Atributos: </a:t>
            </a:r>
            <a:r>
              <a:rPr lang="pt-BR" dirty="0"/>
              <a:t>São propriedades (características) que identificam as entidades. Uma entidade é representada por um conjunto de atributos. Os atributos podem ser simples, composto, multivalorado ou determinante.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597312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Terceira Forma Normal (3FN)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dirty="0"/>
              <a:t>Uma tabela está na 3FN se ela estiver na segunda forma normal e se nenhuma coluna não-chave depender de outra coluna não-chave.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85064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Terceira Forma Normal (3FN)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dirty="0"/>
              <a:t>Para cada atributo não—chave que for um determinante na relação, crie uma nova tabela. Esse atributo será a PK na nova relação. 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73572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Terceira Forma Normal (3FN)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dirty="0"/>
              <a:t>Mova então todos os atributos que são dependentes funcionalmente do atributo chave para a nova tabela. O Atributo (PK na nova relação) fica também na tabela original, e servirá como uma chave estrangeira para associaras duas relações.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0217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Terceira Forma Normal (3FN)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33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BD678FB-4B77-41C4-8DAC-6EC520F0D5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63" t="40200" r="27951" b="19200"/>
          <a:stretch/>
        </p:blipFill>
        <p:spPr>
          <a:xfrm>
            <a:off x="1741340" y="1059582"/>
            <a:ext cx="5661319" cy="288032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1DD488E-4D31-49A9-A929-EC16394368EB}"/>
              </a:ext>
            </a:extLst>
          </p:cNvPr>
          <p:cNvSpPr txBox="1"/>
          <p:nvPr/>
        </p:nvSpPr>
        <p:spPr>
          <a:xfrm>
            <a:off x="3759918" y="4055143"/>
            <a:ext cx="1821332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Tabela fora da – 3FN</a:t>
            </a:r>
          </a:p>
        </p:txBody>
      </p:sp>
    </p:spTree>
    <p:extLst>
      <p:ext uri="{BB962C8B-B14F-4D97-AF65-F5344CB8AC3E}">
        <p14:creationId xmlns:p14="http://schemas.microsoft.com/office/powerpoint/2010/main" val="31129633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Terceira Forma Normal (3FN)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34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1DD488E-4D31-49A9-A929-EC16394368EB}"/>
              </a:ext>
            </a:extLst>
          </p:cNvPr>
          <p:cNvSpPr txBox="1"/>
          <p:nvPr/>
        </p:nvSpPr>
        <p:spPr>
          <a:xfrm>
            <a:off x="3759918" y="4055143"/>
            <a:ext cx="1765227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Tabela Venda – 3FN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6D3E2A6-42A2-4F84-960A-713D26CB25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62" t="41600" r="34250" b="23400"/>
          <a:stretch/>
        </p:blipFill>
        <p:spPr>
          <a:xfrm>
            <a:off x="2267744" y="1131590"/>
            <a:ext cx="4608512" cy="281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8348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Terceira Forma Normal (3FN)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35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1DD488E-4D31-49A9-A929-EC16394368EB}"/>
              </a:ext>
            </a:extLst>
          </p:cNvPr>
          <p:cNvSpPr txBox="1"/>
          <p:nvPr/>
        </p:nvSpPr>
        <p:spPr>
          <a:xfrm>
            <a:off x="3689385" y="4299942"/>
            <a:ext cx="2034531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Tabela Vendedor – 3FN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25ECFC8-2D12-4166-AEED-3A897F6AFC1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75" t="26200" r="33463" b="19201"/>
          <a:stretch/>
        </p:blipFill>
        <p:spPr>
          <a:xfrm>
            <a:off x="2771799" y="934888"/>
            <a:ext cx="3600400" cy="3265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2558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Categorias de comandos Linguagem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algn="just" fontAlgn="base"/>
            <a:r>
              <a:rPr lang="pt-BR" b="1" dirty="0"/>
              <a:t>DDL</a:t>
            </a:r>
            <a:r>
              <a:rPr lang="pt-BR" dirty="0"/>
              <a:t> - Data </a:t>
            </a:r>
            <a:r>
              <a:rPr lang="pt-BR" dirty="0" err="1"/>
              <a:t>Definition</a:t>
            </a:r>
            <a:r>
              <a:rPr lang="pt-BR" dirty="0"/>
              <a:t> </a:t>
            </a:r>
            <a:r>
              <a:rPr lang="pt-BR" dirty="0" err="1"/>
              <a:t>Language</a:t>
            </a:r>
            <a:r>
              <a:rPr lang="pt-BR" dirty="0"/>
              <a:t> - Linguagem de Definição de Dados.</a:t>
            </a:r>
            <a:br>
              <a:rPr lang="pt-BR" dirty="0"/>
            </a:br>
            <a:r>
              <a:rPr lang="pt-BR" dirty="0"/>
              <a:t>São os comandos que interagem com os objetos do banco.</a:t>
            </a:r>
          </a:p>
          <a:p>
            <a:pPr fontAlgn="base"/>
            <a:endParaRPr lang="pt-BR" dirty="0"/>
          </a:p>
          <a:p>
            <a:pPr lvl="1" fontAlgn="base"/>
            <a:r>
              <a:rPr lang="pt-BR" dirty="0"/>
              <a:t>São comandos DDL : CREATE, ALTER e DROP</a:t>
            </a:r>
          </a:p>
          <a:p>
            <a:pPr marL="34005" indent="0" algn="just" fontAlgn="base">
              <a:buNone/>
            </a:pP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30969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Categorias de comandos Linguagem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fontAlgn="base"/>
            <a:r>
              <a:rPr lang="pt-BR" b="1" dirty="0"/>
              <a:t>DML</a:t>
            </a:r>
            <a:r>
              <a:rPr lang="pt-BR" dirty="0"/>
              <a:t> - Data </a:t>
            </a:r>
            <a:r>
              <a:rPr lang="pt-BR" dirty="0" err="1"/>
              <a:t>Manipulation</a:t>
            </a:r>
            <a:r>
              <a:rPr lang="pt-BR" dirty="0"/>
              <a:t> </a:t>
            </a:r>
            <a:r>
              <a:rPr lang="pt-BR" dirty="0" err="1"/>
              <a:t>Language</a:t>
            </a:r>
            <a:r>
              <a:rPr lang="pt-BR" dirty="0"/>
              <a:t> - Linguagem de Manipulação de Dados.</a:t>
            </a:r>
            <a:br>
              <a:rPr lang="pt-BR" dirty="0"/>
            </a:br>
            <a:r>
              <a:rPr lang="pt-BR" dirty="0"/>
              <a:t>São os comandos que interagem com os dados dentro das tabelas.</a:t>
            </a:r>
          </a:p>
          <a:p>
            <a:pPr lvl="1" fontAlgn="base"/>
            <a:endParaRPr lang="pt-BR" dirty="0"/>
          </a:p>
          <a:p>
            <a:pPr lvl="1" fontAlgn="base"/>
            <a:r>
              <a:rPr lang="pt-BR" dirty="0"/>
              <a:t>São comandos DML : INSERT, DELETE e UPDATE</a:t>
            </a:r>
          </a:p>
          <a:p>
            <a:pPr marL="34005" indent="0" algn="just" fontAlgn="base">
              <a:buNone/>
            </a:pP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9936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Categorias de comandos Linguagem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fontAlgn="base"/>
            <a:r>
              <a:rPr lang="pt-BR" b="1" dirty="0"/>
              <a:t>DCL</a:t>
            </a:r>
            <a:r>
              <a:rPr lang="pt-BR" dirty="0"/>
              <a:t> - Data </a:t>
            </a:r>
            <a:r>
              <a:rPr lang="pt-BR" dirty="0" err="1"/>
              <a:t>Control</a:t>
            </a:r>
            <a:r>
              <a:rPr lang="pt-BR" dirty="0"/>
              <a:t> </a:t>
            </a:r>
            <a:r>
              <a:rPr lang="pt-BR" dirty="0" err="1"/>
              <a:t>Language</a:t>
            </a:r>
            <a:r>
              <a:rPr lang="pt-BR" dirty="0"/>
              <a:t> - Linguagem de Controle de Dados.</a:t>
            </a:r>
            <a:br>
              <a:rPr lang="pt-BR" dirty="0"/>
            </a:br>
            <a:r>
              <a:rPr lang="pt-BR" dirty="0"/>
              <a:t>São os comandos para controlar a parte de segurança do banco de dados.</a:t>
            </a:r>
          </a:p>
          <a:p>
            <a:pPr lvl="1" fontAlgn="base"/>
            <a:endParaRPr lang="pt-BR" dirty="0"/>
          </a:p>
          <a:p>
            <a:pPr lvl="1" fontAlgn="base"/>
            <a:r>
              <a:rPr lang="pt-BR" dirty="0"/>
              <a:t>São comandos DCL : GRANT, REVOKE E DENY.</a:t>
            </a:r>
          </a:p>
          <a:p>
            <a:pPr marL="34005" indent="0" algn="just" fontAlgn="base">
              <a:buNone/>
            </a:pP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8178490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Categorias de comandos Linguagem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fontAlgn="base"/>
            <a:r>
              <a:rPr lang="pt-BR" b="1" dirty="0"/>
              <a:t>DQL</a:t>
            </a:r>
            <a:r>
              <a:rPr lang="pt-BR" dirty="0"/>
              <a:t> - Data Query </a:t>
            </a:r>
            <a:r>
              <a:rPr lang="pt-BR" dirty="0" err="1"/>
              <a:t>Language</a:t>
            </a:r>
            <a:r>
              <a:rPr lang="pt-BR" dirty="0"/>
              <a:t> - Linguagem de Consulta de dados.</a:t>
            </a:r>
            <a:br>
              <a:rPr lang="pt-BR" dirty="0"/>
            </a:br>
            <a:r>
              <a:rPr lang="pt-BR" dirty="0"/>
              <a:t>São os comandos de consulta.</a:t>
            </a:r>
          </a:p>
          <a:p>
            <a:pPr marL="34005" indent="0" fontAlgn="base">
              <a:buNone/>
            </a:pPr>
            <a:endParaRPr lang="pt-BR" dirty="0"/>
          </a:p>
          <a:p>
            <a:pPr marL="34005" indent="0" fontAlgn="base">
              <a:buNone/>
            </a:pPr>
            <a:r>
              <a:rPr lang="pt-BR" dirty="0"/>
              <a:t>São comandos DQL : SELECT (é o comando de consulta)</a:t>
            </a:r>
          </a:p>
          <a:p>
            <a:pPr marL="34005" indent="0" algn="just" fontAlgn="base">
              <a:buNone/>
            </a:pP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6330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572931"/>
            <a:ext cx="7571701" cy="702675"/>
          </a:xfrm>
        </p:spPr>
        <p:txBody>
          <a:bodyPr/>
          <a:lstStyle/>
          <a:p>
            <a:r>
              <a:rPr lang="pt-BR" sz="3000" b="1" dirty="0"/>
              <a:t>Banco de dados - Componentes de uma tabela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31590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b="1" dirty="0"/>
              <a:t>Atributo Simples: </a:t>
            </a:r>
            <a:r>
              <a:rPr lang="pt-BR" dirty="0"/>
              <a:t>Não possui qualquer característica especial. A maioria dos atributos serão simples. Quando um atributo não é composto, recebe um valor único como nome, por exemplo e não é um atributo chave, então ele será atributo simples.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3013704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267494"/>
            <a:ext cx="7571701" cy="702675"/>
          </a:xfrm>
        </p:spPr>
        <p:txBody>
          <a:bodyPr/>
          <a:lstStyle/>
          <a:p>
            <a:r>
              <a:rPr lang="pt-BR" sz="3000" b="1" dirty="0"/>
              <a:t>Categorias de comandos Linguagem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059582"/>
            <a:ext cx="7571701" cy="3573675"/>
          </a:xfrm>
        </p:spPr>
        <p:txBody>
          <a:bodyPr/>
          <a:lstStyle/>
          <a:p>
            <a:pPr fontAlgn="base"/>
            <a:r>
              <a:rPr lang="pt-BR" b="1" dirty="0"/>
              <a:t>DTL</a:t>
            </a:r>
            <a:r>
              <a:rPr lang="pt-BR" dirty="0"/>
              <a:t> - Data </a:t>
            </a:r>
            <a:r>
              <a:rPr lang="pt-BR" dirty="0" err="1"/>
              <a:t>Transaction</a:t>
            </a:r>
            <a:r>
              <a:rPr lang="pt-BR" dirty="0"/>
              <a:t> </a:t>
            </a:r>
            <a:r>
              <a:rPr lang="pt-BR" dirty="0" err="1"/>
              <a:t>Language</a:t>
            </a:r>
            <a:r>
              <a:rPr lang="pt-BR" dirty="0"/>
              <a:t> - Linguagem de Transação de Dados.</a:t>
            </a:r>
            <a:br>
              <a:rPr lang="pt-BR" dirty="0"/>
            </a:br>
            <a:r>
              <a:rPr lang="pt-BR" dirty="0"/>
              <a:t>São os comandos para controle de transação.</a:t>
            </a:r>
          </a:p>
          <a:p>
            <a:pPr fontAlgn="base"/>
            <a:endParaRPr lang="pt-BR" dirty="0"/>
          </a:p>
          <a:p>
            <a:pPr lvl="1" fontAlgn="base"/>
            <a:r>
              <a:rPr lang="pt-BR" dirty="0"/>
              <a:t>São comandos DTL : BEGIN TRANSACTION, COMMIT E ROLLBACK</a:t>
            </a:r>
          </a:p>
          <a:p>
            <a:br>
              <a:rPr lang="pt-BR" dirty="0"/>
            </a:b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449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572931"/>
            <a:ext cx="7571701" cy="702675"/>
          </a:xfrm>
        </p:spPr>
        <p:txBody>
          <a:bodyPr/>
          <a:lstStyle/>
          <a:p>
            <a:r>
              <a:rPr lang="pt-BR" sz="3000" b="1" dirty="0"/>
              <a:t>Banco de dados - Componentes de uma tabela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31590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b="1" dirty="0"/>
              <a:t>Atributo Composto: </a:t>
            </a:r>
            <a:r>
              <a:rPr lang="pt-BR" dirty="0"/>
              <a:t>O seu conteúdo é formado por vários itens menores. Exemplo: Endereço. Seu conteúdo poderá ser dividido em vários como: Rua, Número, Complemento, Bairro, Cep e Cidade.  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37675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572931"/>
            <a:ext cx="7571701" cy="702675"/>
          </a:xfrm>
        </p:spPr>
        <p:txBody>
          <a:bodyPr/>
          <a:lstStyle/>
          <a:p>
            <a:r>
              <a:rPr lang="pt-BR" sz="3000" b="1" dirty="0"/>
              <a:t>Banco de dados - Componentes de uma tabela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31590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b="1" dirty="0"/>
              <a:t>Atributo Multivalorado: </a:t>
            </a:r>
            <a:r>
              <a:rPr lang="pt-BR" dirty="0"/>
              <a:t>O seu conteúdo é formado por mais de um valor. Exemplo: Telefone. Uma pessoa poderá ter mais de um número de telefone.</a:t>
            </a:r>
            <a:endParaRPr lang="pt-BR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89589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76A05-FD3E-4DBB-BAC5-39326557A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000" b="1" dirty="0"/>
              <a:t>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BC5D96-BA81-4D36-82E0-BBD9004E08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005" indent="0" algn="just">
              <a:buNone/>
            </a:pPr>
            <a:r>
              <a:rPr lang="pt-BR" b="1" dirty="0"/>
              <a:t>A linguagem SQL surgiu em meados da década de 70</a:t>
            </a:r>
            <a:r>
              <a:rPr lang="pt-BR" dirty="0"/>
              <a:t>, sendo resultado de um estudo de E. F. </a:t>
            </a:r>
            <a:r>
              <a:rPr lang="pt-BR" dirty="0" err="1"/>
              <a:t>Codd</a:t>
            </a:r>
            <a:r>
              <a:rPr lang="pt-BR" dirty="0"/>
              <a:t>, membro do laboratório de pesquisa da IBM em San Jose, Califórnia. Este estudo tinha foco em desenvolver uma linguagem que adapta-se ao modelo relacional.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DF746BA-7185-4697-8353-BF5C4CF049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7588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76A05-FD3E-4DBB-BAC5-39326557A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000" b="1" dirty="0"/>
              <a:t>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BC5D96-BA81-4D36-82E0-BBD9004E08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005" indent="0" algn="just">
              <a:buNone/>
            </a:pPr>
            <a:r>
              <a:rPr lang="pt-BR" dirty="0"/>
              <a:t>O primeiro sistema de BD baseado em SQL tornou-se comercial no final dos anos 70 juntamente com outros sistema de </a:t>
            </a:r>
            <a:r>
              <a:rPr lang="pt-BR" dirty="0" err="1"/>
              <a:t>BD’s</a:t>
            </a:r>
            <a:r>
              <a:rPr lang="pt-BR" dirty="0"/>
              <a:t> relacionais. 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DF746BA-7185-4697-8353-BF5C4CF049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7651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76A05-FD3E-4DBB-BAC5-39326557A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000" b="1" dirty="0"/>
              <a:t>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4BC5D96-BA81-4D36-82E0-BBD9004E08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005" indent="0" algn="just">
              <a:buNone/>
            </a:pPr>
            <a:r>
              <a:rPr lang="pt-BR" sz="2500" b="1" dirty="0"/>
              <a:t>O sucesso da linguagem SQL foi tão grande que obrigou o ANSI (American </a:t>
            </a:r>
            <a:r>
              <a:rPr lang="pt-BR" sz="2500" b="1" dirty="0" err="1"/>
              <a:t>National</a:t>
            </a:r>
            <a:r>
              <a:rPr lang="pt-BR" sz="2500" b="1" dirty="0"/>
              <a:t> </a:t>
            </a:r>
            <a:r>
              <a:rPr lang="pt-BR" sz="2500" b="1" dirty="0" err="1"/>
              <a:t>Standarts</a:t>
            </a:r>
            <a:r>
              <a:rPr lang="pt-BR" sz="2500" b="1" dirty="0"/>
              <a:t> </a:t>
            </a:r>
            <a:r>
              <a:rPr lang="pt-BR" sz="2500" b="1" dirty="0" err="1"/>
              <a:t>Institute</a:t>
            </a:r>
            <a:r>
              <a:rPr lang="pt-BR" sz="2500" b="1" dirty="0"/>
              <a:t>)</a:t>
            </a:r>
            <a:r>
              <a:rPr lang="pt-BR" sz="2500" dirty="0"/>
              <a:t>, a padronizar as implementações da linguagem, assim, nos dias de hoje, a maior parte de </a:t>
            </a:r>
            <a:r>
              <a:rPr lang="pt-BR" sz="2500" dirty="0" err="1"/>
              <a:t>BD’s</a:t>
            </a:r>
            <a:r>
              <a:rPr lang="pt-BR" sz="2500" dirty="0"/>
              <a:t> seguem criteriosamente esta padronização, podendo ter algumas variações, mais mesmo assim não afetando na padronização global da linguagem tornando assim a portabilidade mais fácil, se seguida de forma adequada pelo DBA.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DF746BA-7185-4697-8353-BF5C4CF0498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953922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mobil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7509</TotalTime>
  <Words>1383</Words>
  <Application>Microsoft Office PowerPoint</Application>
  <PresentationFormat>Apresentação na tela (16:9)</PresentationFormat>
  <Paragraphs>134</Paragraphs>
  <Slides>40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40</vt:i4>
      </vt:variant>
    </vt:vector>
  </HeadingPairs>
  <TitlesOfParts>
    <vt:vector size="47" baseType="lpstr">
      <vt:lpstr>Arial Unicode MS</vt:lpstr>
      <vt:lpstr>Source Sans Pro</vt:lpstr>
      <vt:lpstr>Roboto Slab</vt:lpstr>
      <vt:lpstr>Arial</vt:lpstr>
      <vt:lpstr>Calibri</vt:lpstr>
      <vt:lpstr>Cordelia template</vt:lpstr>
      <vt:lpstr>Contents Slide Master</vt:lpstr>
      <vt:lpstr>Introdução a Banco de dados    </vt:lpstr>
      <vt:lpstr>Banco de dados - Componentes de uma tabela</vt:lpstr>
      <vt:lpstr>Banco de dados - Componentes de uma tabela</vt:lpstr>
      <vt:lpstr>Banco de dados - Componentes de uma tabela</vt:lpstr>
      <vt:lpstr>Banco de dados - Componentes de uma tabela</vt:lpstr>
      <vt:lpstr>Banco de dados - Componentes de uma tabela</vt:lpstr>
      <vt:lpstr>SQL</vt:lpstr>
      <vt:lpstr>SQL</vt:lpstr>
      <vt:lpstr>SQL</vt:lpstr>
      <vt:lpstr>Tipos de dados no SQL Server</vt:lpstr>
      <vt:lpstr>Tipos de dados no SQL Server</vt:lpstr>
      <vt:lpstr>Tipos de dados no SQL Server</vt:lpstr>
      <vt:lpstr>Chave primária</vt:lpstr>
      <vt:lpstr>Chave primária</vt:lpstr>
      <vt:lpstr>Chave estrangeira</vt:lpstr>
      <vt:lpstr>Formas Normais </vt:lpstr>
      <vt:lpstr>Formas Normais </vt:lpstr>
      <vt:lpstr>Primeira Forma Normal (1FN)</vt:lpstr>
      <vt:lpstr>Primeira Forma Normal (1FN)</vt:lpstr>
      <vt:lpstr>Primeira Forma Normal (1FN)</vt:lpstr>
      <vt:lpstr>Primeira Forma Normal (1FN)</vt:lpstr>
      <vt:lpstr>Primeira Forma Normal (1FN)</vt:lpstr>
      <vt:lpstr>Primeira Forma Normal (1FN)</vt:lpstr>
      <vt:lpstr>Segunda Forma Normal (2FN)</vt:lpstr>
      <vt:lpstr>Segunda Forma Normal (2FN)</vt:lpstr>
      <vt:lpstr>Segunda Forma Normal (2FN)</vt:lpstr>
      <vt:lpstr>Segunda Forma Normal (2FN)</vt:lpstr>
      <vt:lpstr>Segunda Forma Normal (2FN)</vt:lpstr>
      <vt:lpstr>Segunda Forma Normal (2FN)</vt:lpstr>
      <vt:lpstr>Terceira Forma Normal (3FN)</vt:lpstr>
      <vt:lpstr>Terceira Forma Normal (3FN)</vt:lpstr>
      <vt:lpstr>Terceira Forma Normal (3FN)</vt:lpstr>
      <vt:lpstr>Terceira Forma Normal (3FN)</vt:lpstr>
      <vt:lpstr>Terceira Forma Normal (3FN)</vt:lpstr>
      <vt:lpstr>Terceira Forma Normal (3FN)</vt:lpstr>
      <vt:lpstr>Categorias de comandos Linguagem SQL</vt:lpstr>
      <vt:lpstr>Categorias de comandos Linguagem SQL</vt:lpstr>
      <vt:lpstr>Categorias de comandos Linguagem SQL</vt:lpstr>
      <vt:lpstr>Categorias de comandos Linguagem SQL</vt:lpstr>
      <vt:lpstr>Categorias de comandos Linguagem SQL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ESTRATÉGIAS  PARA RETOMADA DAS AULAS SENAI DR/MG</dc:title>
  <dc:creator>Mariana Rodrigues Alves de Souza</dc:creator>
  <cp:lastModifiedBy>user</cp:lastModifiedBy>
  <cp:revision>639</cp:revision>
  <cp:lastPrinted>2020-07-23T21:30:55Z</cp:lastPrinted>
  <dcterms:modified xsi:type="dcterms:W3CDTF">2023-01-19T00:08:52Z</dcterms:modified>
</cp:coreProperties>
</file>